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9" r:id="rId4"/>
    <p:sldId id="263" r:id="rId5"/>
    <p:sldId id="278" r:id="rId6"/>
    <p:sldId id="282" r:id="rId7"/>
    <p:sldId id="283" r:id="rId8"/>
    <p:sldId id="280" r:id="rId9"/>
    <p:sldId id="264" r:id="rId10"/>
    <p:sldId id="281" r:id="rId11"/>
    <p:sldId id="279" r:id="rId12"/>
    <p:sldId id="271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0" autoAdjust="0"/>
    <p:restoredTop sz="93861" autoAdjust="0"/>
  </p:normalViewPr>
  <p:slideViewPr>
    <p:cSldViewPr snapToGrid="0">
      <p:cViewPr varScale="1">
        <p:scale>
          <a:sx n="102" d="100"/>
          <a:sy n="102" d="100"/>
        </p:scale>
        <p:origin x="48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10" d="100"/>
          <a:sy n="110" d="100"/>
        </p:scale>
        <p:origin x="134" y="-94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61867-0CF1-44B2-89B3-D6626AC62A70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C4604-A210-437C-AA1F-F12C2F3A7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660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C4604-A210-437C-AA1F-F12C2F3A7C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64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C4604-A210-437C-AA1F-F12C2F3A7C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912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C4604-A210-437C-AA1F-F12C2F3A7C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152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C4604-A210-437C-AA1F-F12C2F3A7C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432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C4604-A210-437C-AA1F-F12C2F3A7CC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003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C4604-A210-437C-AA1F-F12C2F3A7CC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188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71B13-35F3-49FA-1B14-96657203E6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870B64-8EAD-DF98-F52C-130FB43D54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330311-E077-3A90-6A49-5B9D2CE8B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57E5-8803-401B-9450-957BE6DA41CD}" type="datetime1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1BE8C9-58ED-CA06-D3AB-8CA68361A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C08D51-DC0D-FAD3-B0A7-3AAEFE7C7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1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33914-D9BA-EB5A-7AE5-76D7B8F4C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9F7F7E-6B98-DB94-9677-42AC6A2DD8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7EE93-F21A-2361-5668-739BA0ECB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CB4BD-1BCA-4EFF-99DE-D9A7994F16A2}" type="datetime1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423D2-6758-CE50-1858-83B4D9426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F39F81-ADC3-5380-7445-F300E12F1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772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86C3A3-F363-25BC-D0A1-2ED691498D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C51B83-BA94-F491-C48C-A52BCD38A5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D146FB-D02E-D251-E4B8-417FCF964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B3716-7694-45BD-AFC6-1820B30C0E7B}" type="datetime1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951930-F6C9-6A6E-12E5-1DD12A53E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EA03B-1E80-D6B6-97D3-601CD6075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05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01F60-74D3-EFBC-DD7A-7E488275C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9F2E7-1CE4-3DC0-50AC-22AE85D0F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3F3C98-2DC9-AF3C-4DDA-AEAB3A096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F83D1-EE87-4A73-8300-1E92F628B683}" type="datetime1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4AB57-BE4A-BC40-9E2D-0D2666716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D110E2-A165-BC1E-4F33-CB44C8D9F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902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163EB-6FD5-8C2D-3F1D-BC36D5744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464484-CFE6-9C4B-E9C2-D2DD16F5B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B5D2F-0C4A-A7BE-7024-696409648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FA7A-D947-4F4A-88E2-EFA1538AD375}" type="datetime1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75EEB-8EE5-B780-A5F2-E20F7D147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20545-5E1B-D515-0479-EE36993A5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08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67D0B-0647-2647-1E82-59DD3F26C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0234C-816B-CF67-0602-074CD5C953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0B6A67-4323-B567-EA27-3C5744608E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84506A-34C8-9819-B7E8-5B4729EBA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92FC-B6AC-4950-90A5-7893755A01D2}" type="datetime1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F40A1A-33A2-D7DA-E8C1-E1227971E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55739B-8A98-1F02-C278-EB5ED442E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235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656B0-DBFE-510C-A576-13C540B62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44F64-1D1C-6A4B-C3D2-67F62F578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D1D9EF-4291-294A-5CAB-587800917C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1A949F-DDF4-0E65-A12E-E89B7EA7A1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05EEF1-77BD-E80F-4C82-60587C8ADD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48FE1A-7A32-64F1-6FE0-7745D6A17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BF30-44D5-4762-8B8E-8C96F0877661}" type="datetime1">
              <a:rPr lang="en-US" smtClean="0"/>
              <a:t>1/21/2025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F42612-DA47-880A-DBC5-75AB4AFB0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0A3891-9083-CC06-24E3-E25C0788C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555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6966D-3ED3-8289-87D7-3DA21DFCD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302A79-4B0E-0E50-1063-6BC90AAE4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B5A8-4A76-4EC1-BE4E-C1BF2895D9A6}" type="datetime1">
              <a:rPr lang="en-US" smtClean="0"/>
              <a:t>1/21/2025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01D71B-A4BA-16BC-3503-9F1231089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CBE56C-4BC7-380E-0F92-100330079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657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2011B7-3EF5-B47B-55FF-7662F0208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A451C-C412-4990-BF9B-D5952AF766DA}" type="datetime1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5C230F-2348-B6BC-76B1-1B7796D59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14E34A-ADA3-AFAE-F24C-AB92BD2D9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821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625A0-71E6-4166-5183-70AFC17D3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22C7A-1D6F-F629-8ECE-542721AD5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91D90B-D896-5643-31C0-9BC40A6BD1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B064D0-95F3-C8FB-8F12-90F2E5D1D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0E577-0095-4A5B-B747-2D2744F369A9}" type="datetime1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261AB1-1776-9EDF-94CF-14E2E7B0F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1DAE3B-D6F6-F54A-B010-FBD08D118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869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F0717-28A5-216C-77C7-D54962980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D95C78-849E-1B47-EBBF-304E45F45D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48D613-E5C1-6BE4-3E5E-9B21DA9D53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50F3FA-C40D-8070-5652-8CAFF14CB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FB27-BF31-467F-8148-C2F5A52628C4}" type="datetime1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90679B-04B5-2639-AC1C-89914D357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67478C-AA2B-BB01-88E2-26069D7E7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81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B0EE74-1994-54D3-5F24-1E9F4C79B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FEF645-D3E8-F424-2876-7D4C078613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EBF4EC-F60A-9254-217B-372A5F05EE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F0EBF-9837-423D-9B38-D0716DED83E5}" type="datetime1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30E117-38E1-F617-1555-B39F8E9E6A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73FEE-6ECC-C322-1FD8-3158708697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64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doerry.org/norbert/MarineElectricalPowerSystems/index.ht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emf"/><Relationship Id="rId7" Type="http://schemas.openxmlformats.org/officeDocument/2006/relationships/image" Target="../media/image8.jpg"/><Relationship Id="rId12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emf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E5DA4-31DA-DE1F-6187-524E81D778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Experiment 11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248C70-43CE-1E72-01C1-567F008219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3602038"/>
            <a:ext cx="11146536" cy="1655762"/>
          </a:xfrm>
        </p:spPr>
        <p:txBody>
          <a:bodyPr>
            <a:normAutofit lnSpcReduction="10000"/>
          </a:bodyPr>
          <a:lstStyle/>
          <a:p>
            <a:r>
              <a:rPr lang="en-US" sz="4000" dirty="0"/>
              <a:t>Six-pulse rectifier – common mode voltage and current – ground fault</a:t>
            </a:r>
          </a:p>
          <a:p>
            <a:r>
              <a:rPr lang="en-US" sz="3600" dirty="0"/>
              <a:t>Dr. Norbert Doerry and Dr. John V. Amy Jr.</a:t>
            </a:r>
          </a:p>
          <a:p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8C084B-07E5-24B0-CB63-2B75770D4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92E2CF3B-D0A0-D7C7-4091-DF98D86D5C5D}"/>
              </a:ext>
            </a:extLst>
          </p:cNvPr>
          <p:cNvSpPr txBox="1"/>
          <p:nvPr/>
        </p:nvSpPr>
        <p:spPr>
          <a:xfrm>
            <a:off x="2730246" y="5735637"/>
            <a:ext cx="90111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linkClick r:id="rId3"/>
              </a:rPr>
              <a:t>http://doerry.org/norbert/MarineElectricalPowerSystems/index.htm</a:t>
            </a:r>
            <a:endParaRPr lang="en-US" dirty="0"/>
          </a:p>
          <a:p>
            <a:r>
              <a:rPr lang="en-US"/>
              <a:t>© 2024-2025 </a:t>
            </a:r>
            <a:r>
              <a:rPr lang="en-US" dirty="0"/>
              <a:t>by Norbert Doerry and John Amy</a:t>
            </a:r>
            <a:br>
              <a:rPr lang="en-US" dirty="0"/>
            </a:br>
            <a:r>
              <a:rPr lang="en-US" dirty="0"/>
              <a:t>This work is licensed via: CC BY 4.0   (https://creativecommons.org/)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FC4551-71F8-562A-A0D4-FBB240712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61416" y="5819911"/>
            <a:ext cx="766933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AFB1E3-F5E1-3D4D-29A3-3A9523ED89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5819911"/>
            <a:ext cx="766933" cy="76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249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F861A-2955-02D5-BE11-D72A34DCC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Mode Voltages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DC5DBA-F377-AC8B-6BA7-ABC22CA33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499396-9064-2F22-DCC0-8FE4FDDB7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512" y="2025253"/>
            <a:ext cx="10415588" cy="280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983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8231B-2AFB-2C4F-36EE-D4510ACE9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Rectifier and load currents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20FD19-5C18-BBC7-1A3D-26988FCFA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109DF0-CF07-DEFE-73DD-5AFED1D208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952" y="2416775"/>
            <a:ext cx="10415588" cy="280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411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BF851-5015-D7A0-939E-224669028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 Line to Ground Voltages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E938FD-43CB-EFCB-13CD-85131ADE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47C691-810D-D2E1-9BA1-D4FC8B25A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088" y="1932143"/>
            <a:ext cx="10415588" cy="28074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DD8048-2DFF-78EF-CBB1-8A1E0146AFDC}"/>
              </a:ext>
            </a:extLst>
          </p:cNvPr>
          <p:cNvSpPr txBox="1"/>
          <p:nvPr/>
        </p:nvSpPr>
        <p:spPr>
          <a:xfrm>
            <a:off x="4416553" y="5007346"/>
            <a:ext cx="5751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Lamps will have equal brightness during DC ground fault</a:t>
            </a:r>
          </a:p>
        </p:txBody>
      </p:sp>
    </p:spTree>
    <p:extLst>
      <p:ext uri="{BB962C8B-B14F-4D97-AF65-F5344CB8AC3E}">
        <p14:creationId xmlns:p14="http://schemas.microsoft.com/office/powerpoint/2010/main" val="2073130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F1118-BE65-0562-0A53-0BCE14357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6C9BB-1192-2767-43EF-ACA6D1D48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AC658B-3E81-C072-CE8E-3DA1E5115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873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92990C5-1C36-B5E9-70E9-3A7FF2250B3C}"/>
              </a:ext>
            </a:extLst>
          </p:cNvPr>
          <p:cNvSpPr/>
          <p:nvPr/>
        </p:nvSpPr>
        <p:spPr>
          <a:xfrm>
            <a:off x="7478443" y="1322103"/>
            <a:ext cx="1712058" cy="34589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657F8FB-1E0B-7C2E-20B9-949E11BAAC34}"/>
              </a:ext>
            </a:extLst>
          </p:cNvPr>
          <p:cNvSpPr/>
          <p:nvPr/>
        </p:nvSpPr>
        <p:spPr>
          <a:xfrm>
            <a:off x="9190501" y="1322103"/>
            <a:ext cx="884129" cy="46903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0340910-0988-838F-9AA6-DFF715B28F95}"/>
              </a:ext>
            </a:extLst>
          </p:cNvPr>
          <p:cNvSpPr/>
          <p:nvPr/>
        </p:nvSpPr>
        <p:spPr>
          <a:xfrm>
            <a:off x="432845" y="1692692"/>
            <a:ext cx="919234" cy="17221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94FFE0-DDF5-D4A1-CF7B-CF0E48859070}"/>
              </a:ext>
            </a:extLst>
          </p:cNvPr>
          <p:cNvSpPr/>
          <p:nvPr/>
        </p:nvSpPr>
        <p:spPr>
          <a:xfrm>
            <a:off x="10074630" y="1615110"/>
            <a:ext cx="1833789" cy="306139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B8EF70-12BB-7CA8-325B-D62CA0E8D338}"/>
              </a:ext>
            </a:extLst>
          </p:cNvPr>
          <p:cNvSpPr/>
          <p:nvPr/>
        </p:nvSpPr>
        <p:spPr>
          <a:xfrm>
            <a:off x="5253352" y="1899090"/>
            <a:ext cx="1605113" cy="19705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8EC30D-16B4-FCF1-036E-A7F0B8DDFF86}"/>
              </a:ext>
            </a:extLst>
          </p:cNvPr>
          <p:cNvSpPr/>
          <p:nvPr/>
        </p:nvSpPr>
        <p:spPr>
          <a:xfrm>
            <a:off x="3725949" y="1862163"/>
            <a:ext cx="1389421" cy="41041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FCA3A3-791D-F638-C2AC-DDC1153D9E7D}"/>
              </a:ext>
            </a:extLst>
          </p:cNvPr>
          <p:cNvSpPr/>
          <p:nvPr/>
        </p:nvSpPr>
        <p:spPr>
          <a:xfrm>
            <a:off x="1287718" y="1615110"/>
            <a:ext cx="2714847" cy="20201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9EA91C-8E0E-0527-1F9D-EDFC712B8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68" y="367129"/>
            <a:ext cx="10515600" cy="1325563"/>
          </a:xfrm>
        </p:spPr>
        <p:txBody>
          <a:bodyPr/>
          <a:lstStyle/>
          <a:p>
            <a:r>
              <a:rPr lang="en-US" dirty="0"/>
              <a:t>Schematic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86A6C7-DC5A-83D5-B35F-C7B3BD9E8E0F}"/>
              </a:ext>
            </a:extLst>
          </p:cNvPr>
          <p:cNvSpPr txBox="1"/>
          <p:nvPr/>
        </p:nvSpPr>
        <p:spPr>
          <a:xfrm>
            <a:off x="391706" y="3935214"/>
            <a:ext cx="204094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DC 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 µF 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= 1200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300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1200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lamp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450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5.2</a:t>
            </a:r>
          </a:p>
          <a:p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14A49C1-D3CB-567B-4527-C7419C3B2598}"/>
              </a:ext>
            </a:extLst>
          </p:cNvPr>
          <p:cNvSpPr/>
          <p:nvPr/>
        </p:nvSpPr>
        <p:spPr>
          <a:xfrm rot="5400000">
            <a:off x="9244047" y="1332084"/>
            <a:ext cx="440450" cy="2179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AFD0C4E-C10A-727F-C247-E02271F5F731}"/>
              </a:ext>
            </a:extLst>
          </p:cNvPr>
          <p:cNvSpPr/>
          <p:nvPr/>
        </p:nvSpPr>
        <p:spPr>
          <a:xfrm>
            <a:off x="9073157" y="1246850"/>
            <a:ext cx="112904" cy="34589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1ECB1B1-683A-DFB6-D3EF-F26A4950EE6A}"/>
              </a:ext>
            </a:extLst>
          </p:cNvPr>
          <p:cNvSpPr/>
          <p:nvPr/>
        </p:nvSpPr>
        <p:spPr>
          <a:xfrm>
            <a:off x="3078558" y="4403421"/>
            <a:ext cx="189158" cy="15213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72CFDD5-9907-7BFE-308B-2FCC08448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465" y="6300519"/>
            <a:ext cx="2743200" cy="365125"/>
          </a:xfrm>
        </p:spPr>
        <p:txBody>
          <a:bodyPr/>
          <a:lstStyle/>
          <a:p>
            <a:fld id="{5E5D70F2-EF2A-48C9-8162-12667630CBA3}" type="slidenum">
              <a:rPr lang="en-US" smtClean="0"/>
              <a:t>2</a:t>
            </a:fld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6199DAF-F948-327E-799B-BE817E34B8DA}"/>
              </a:ext>
            </a:extLst>
          </p:cNvPr>
          <p:cNvSpPr/>
          <p:nvPr/>
        </p:nvSpPr>
        <p:spPr>
          <a:xfrm rot="5400000" flipV="1">
            <a:off x="6374088" y="1640265"/>
            <a:ext cx="440450" cy="2114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26ED919-B2B0-26B7-1C24-68E5A8C38834}"/>
              </a:ext>
            </a:extLst>
          </p:cNvPr>
          <p:cNvSpPr/>
          <p:nvPr/>
        </p:nvSpPr>
        <p:spPr>
          <a:xfrm rot="5400000">
            <a:off x="9421369" y="5220576"/>
            <a:ext cx="202576" cy="630643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22084DB-B9C3-F658-7233-6AAFAA2FA1EA}"/>
              </a:ext>
            </a:extLst>
          </p:cNvPr>
          <p:cNvSpPr/>
          <p:nvPr/>
        </p:nvSpPr>
        <p:spPr>
          <a:xfrm rot="5400000">
            <a:off x="565396" y="5801120"/>
            <a:ext cx="217911" cy="466952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460BB63-39BC-F772-882A-B4FC205AF5E0}"/>
              </a:ext>
            </a:extLst>
          </p:cNvPr>
          <p:cNvSpPr/>
          <p:nvPr/>
        </p:nvSpPr>
        <p:spPr>
          <a:xfrm rot="10800000">
            <a:off x="440875" y="6275209"/>
            <a:ext cx="440450" cy="2179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2080508-B0E5-78F7-C320-76D2420418D2}"/>
              </a:ext>
            </a:extLst>
          </p:cNvPr>
          <p:cNvSpPr/>
          <p:nvPr/>
        </p:nvSpPr>
        <p:spPr>
          <a:xfrm rot="5400000">
            <a:off x="594496" y="6353621"/>
            <a:ext cx="133208" cy="5875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8B5D220-78BA-3B4D-7808-15B71050DC29}"/>
              </a:ext>
            </a:extLst>
          </p:cNvPr>
          <p:cNvSpPr txBox="1"/>
          <p:nvPr/>
        </p:nvSpPr>
        <p:spPr>
          <a:xfrm>
            <a:off x="984000" y="5840426"/>
            <a:ext cx="33359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Common Mode Current Probe</a:t>
            </a:r>
          </a:p>
          <a:p>
            <a:r>
              <a:rPr lang="en-US" sz="2000" dirty="0"/>
              <a:t>Current Meter (all phases)</a:t>
            </a:r>
          </a:p>
          <a:p>
            <a:r>
              <a:rPr lang="en-US" sz="2000" dirty="0"/>
              <a:t>Voltage Meter (all phases)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FD96E88-501A-E59D-685A-8697713D5DE0}"/>
              </a:ext>
            </a:extLst>
          </p:cNvPr>
          <p:cNvSpPr txBox="1"/>
          <p:nvPr/>
        </p:nvSpPr>
        <p:spPr>
          <a:xfrm>
            <a:off x="7342847" y="5182549"/>
            <a:ext cx="7105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lamp</a:t>
            </a:r>
            <a:endParaRPr lang="en-US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5A9C9D7F-6638-6B39-C4AF-5CC3ED3900D8}"/>
              </a:ext>
            </a:extLst>
          </p:cNvPr>
          <p:cNvSpPr/>
          <p:nvPr/>
        </p:nvSpPr>
        <p:spPr>
          <a:xfrm rot="10800000">
            <a:off x="5291096" y="5233220"/>
            <a:ext cx="186949" cy="486996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5C2BBDC-D86A-6026-B3EF-ED8852E4AB6B}"/>
              </a:ext>
            </a:extLst>
          </p:cNvPr>
          <p:cNvSpPr/>
          <p:nvPr/>
        </p:nvSpPr>
        <p:spPr>
          <a:xfrm rot="5400000">
            <a:off x="4005394" y="5161397"/>
            <a:ext cx="202576" cy="630643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5B42790-DE8B-3465-70D3-E9E0C8E155D4}"/>
              </a:ext>
            </a:extLst>
          </p:cNvPr>
          <p:cNvSpPr/>
          <p:nvPr/>
        </p:nvSpPr>
        <p:spPr>
          <a:xfrm rot="5400000">
            <a:off x="10936056" y="4407404"/>
            <a:ext cx="202576" cy="630643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643E23C-1188-DB64-E934-9AB7B2279D34}"/>
              </a:ext>
            </a:extLst>
          </p:cNvPr>
          <p:cNvSpPr/>
          <p:nvPr/>
        </p:nvSpPr>
        <p:spPr>
          <a:xfrm>
            <a:off x="10016750" y="2695903"/>
            <a:ext cx="768465" cy="32506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2480BD2-96C0-AFDA-F6D6-2B526241D2C9}"/>
              </a:ext>
            </a:extLst>
          </p:cNvPr>
          <p:cNvSpPr/>
          <p:nvPr/>
        </p:nvSpPr>
        <p:spPr>
          <a:xfrm>
            <a:off x="8527377" y="4403420"/>
            <a:ext cx="171915" cy="16311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94CFE43-BF58-91A1-CEC4-3572B6DB9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100" y="1080308"/>
            <a:ext cx="11383194" cy="484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993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6AD72C0D-E42B-2397-1829-56D865D3F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990" y="1563887"/>
            <a:ext cx="2572099" cy="13167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67F141-E1C7-7008-D2DB-12E6A9BECE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642" y="4172623"/>
            <a:ext cx="2575560" cy="12710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1E2502-15A8-596B-DC96-4BC036F2A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2560" y="-130194"/>
            <a:ext cx="3006577" cy="1325563"/>
          </a:xfrm>
        </p:spPr>
        <p:txBody>
          <a:bodyPr>
            <a:normAutofit/>
          </a:bodyPr>
          <a:lstStyle/>
          <a:p>
            <a:r>
              <a:rPr lang="en-US" sz="3600" dirty="0"/>
              <a:t>Experiment 11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8DD361-37C3-57DF-E240-84B9E809A7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69" y="4193668"/>
            <a:ext cx="2575206" cy="25430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E8535A-422A-B44E-0209-00EAA54BDF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15" y="2875187"/>
            <a:ext cx="2578608" cy="13198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736FFCF-AB0C-67E1-71EA-0A3D79A1A2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621" y="5429185"/>
            <a:ext cx="2575560" cy="131826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426805D-32ED-0250-3F8D-75DED184980B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699" y="5429986"/>
            <a:ext cx="2578608" cy="131826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7EE3D43-1FA8-62BD-3293-2D06EB1228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770" y="2872907"/>
            <a:ext cx="2575560" cy="131826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F8ABDBD-2B35-D88B-3049-D11E7CA9DC55}"/>
              </a:ext>
            </a:extLst>
          </p:cNvPr>
          <p:cNvSpPr txBox="1"/>
          <p:nvPr/>
        </p:nvSpPr>
        <p:spPr>
          <a:xfrm>
            <a:off x="3073085" y="2837696"/>
            <a:ext cx="612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Wye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ED6EFC5-9E69-0FA9-BC77-8EBF36A7DA9D}"/>
              </a:ext>
            </a:extLst>
          </p:cNvPr>
          <p:cNvSpPr txBox="1"/>
          <p:nvPr/>
        </p:nvSpPr>
        <p:spPr>
          <a:xfrm>
            <a:off x="3040493" y="5444231"/>
            <a:ext cx="987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Parasitic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91E46F1-BCD4-50B1-6509-FEEEF7EA5DAA}"/>
              </a:ext>
            </a:extLst>
          </p:cNvPr>
          <p:cNvSpPr txBox="1"/>
          <p:nvPr/>
        </p:nvSpPr>
        <p:spPr>
          <a:xfrm>
            <a:off x="5613080" y="5377308"/>
            <a:ext cx="2189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DC neutral and -Load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EB99A0-E575-0740-3BD5-4B496D368F4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" t="9831" r="403" b="5724"/>
          <a:stretch/>
        </p:blipFill>
        <p:spPr>
          <a:xfrm>
            <a:off x="8575657" y="1632188"/>
            <a:ext cx="2463872" cy="1362678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9CE7904-51A3-75DA-1435-EB8181191B34}"/>
              </a:ext>
            </a:extLst>
          </p:cNvPr>
          <p:cNvCxnSpPr>
            <a:cxnSpLocks/>
          </p:cNvCxnSpPr>
          <p:nvPr/>
        </p:nvCxnSpPr>
        <p:spPr>
          <a:xfrm flipH="1" flipV="1">
            <a:off x="2502449" y="4976037"/>
            <a:ext cx="6352691" cy="31977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1A43A25-B257-A271-8396-77F5B61DAD74}"/>
              </a:ext>
            </a:extLst>
          </p:cNvPr>
          <p:cNvCxnSpPr>
            <a:cxnSpLocks/>
          </p:cNvCxnSpPr>
          <p:nvPr/>
        </p:nvCxnSpPr>
        <p:spPr>
          <a:xfrm flipH="1" flipV="1">
            <a:off x="2658140" y="3845383"/>
            <a:ext cx="6706577" cy="131065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9687E52-2E0C-4D87-40D6-0F9C8FC8BB46}"/>
              </a:ext>
            </a:extLst>
          </p:cNvPr>
          <p:cNvCxnSpPr>
            <a:cxnSpLocks/>
          </p:cNvCxnSpPr>
          <p:nvPr/>
        </p:nvCxnSpPr>
        <p:spPr>
          <a:xfrm flipH="1" flipV="1">
            <a:off x="5088185" y="3507027"/>
            <a:ext cx="5115069" cy="167733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ED00C04-81FD-3BF2-4C8E-417F114C80E6}"/>
              </a:ext>
            </a:extLst>
          </p:cNvPr>
          <p:cNvCxnSpPr>
            <a:cxnSpLocks/>
          </p:cNvCxnSpPr>
          <p:nvPr/>
        </p:nvCxnSpPr>
        <p:spPr>
          <a:xfrm flipH="1">
            <a:off x="7956223" y="5443646"/>
            <a:ext cx="3601039" cy="37106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Slide Number Placeholder 44">
            <a:extLst>
              <a:ext uri="{FF2B5EF4-FFF2-40B4-BE49-F238E27FC236}">
                <a16:creationId xmlns:a16="http://schemas.microsoft.com/office/drawing/2014/main" id="{F2396953-DFCB-E61F-1DC3-2FE007B8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3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877743-C07D-79BC-DDE5-7279927EAC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360" y="1587385"/>
            <a:ext cx="2578608" cy="131318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3BA2D37-D64D-DC99-4D91-BE122CFFBD61}"/>
              </a:ext>
            </a:extLst>
          </p:cNvPr>
          <p:cNvSpPr txBox="1"/>
          <p:nvPr/>
        </p:nvSpPr>
        <p:spPr>
          <a:xfrm>
            <a:off x="3086089" y="1535354"/>
            <a:ext cx="106471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FF0000"/>
                </a:solidFill>
              </a:rPr>
              <a:t>Secondary   line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C897A3-2ACB-AACB-2C4E-77A0BCEF76F0}"/>
              </a:ext>
            </a:extLst>
          </p:cNvPr>
          <p:cNvSpPr txBox="1"/>
          <p:nvPr/>
        </p:nvSpPr>
        <p:spPr>
          <a:xfrm>
            <a:off x="5655875" y="4133286"/>
            <a:ext cx="1308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DC Parasitic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402543E-FA4A-0180-0332-E47B5F1DBCE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52600" y="224774"/>
            <a:ext cx="2598787" cy="136181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EC2CEB6-7EA5-EEAC-7E8B-E47AB53579C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42957" y="4896468"/>
            <a:ext cx="2986507" cy="127102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D2C962A-DFCA-01DC-1644-E4C040EB2188}"/>
              </a:ext>
            </a:extLst>
          </p:cNvPr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92" y="248516"/>
            <a:ext cx="2578608" cy="1316736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7F8AA1CF-C104-CA24-AD40-47EB6C77E26B}"/>
              </a:ext>
            </a:extLst>
          </p:cNvPr>
          <p:cNvSpPr txBox="1"/>
          <p:nvPr/>
        </p:nvSpPr>
        <p:spPr>
          <a:xfrm>
            <a:off x="484903" y="235221"/>
            <a:ext cx="11273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Secondary - LG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D513706-89B8-F848-0D3E-9E918219D8B2}"/>
              </a:ext>
            </a:extLst>
          </p:cNvPr>
          <p:cNvCxnSpPr>
            <a:cxnSpLocks/>
          </p:cNvCxnSpPr>
          <p:nvPr/>
        </p:nvCxnSpPr>
        <p:spPr>
          <a:xfrm flipH="1" flipV="1">
            <a:off x="4628561" y="999241"/>
            <a:ext cx="6070862" cy="403443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C16A84A-8E2F-0DA0-A302-CBC047A5B063}"/>
              </a:ext>
            </a:extLst>
          </p:cNvPr>
          <p:cNvCxnSpPr>
            <a:cxnSpLocks/>
          </p:cNvCxnSpPr>
          <p:nvPr/>
        </p:nvCxnSpPr>
        <p:spPr>
          <a:xfrm flipH="1">
            <a:off x="5233682" y="5957667"/>
            <a:ext cx="4343951" cy="2082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4CB85FF-C145-93CB-BFD3-B98F2BEB824F}"/>
              </a:ext>
            </a:extLst>
          </p:cNvPr>
          <p:cNvCxnSpPr>
            <a:cxnSpLocks/>
          </p:cNvCxnSpPr>
          <p:nvPr/>
        </p:nvCxnSpPr>
        <p:spPr>
          <a:xfrm flipH="1" flipV="1">
            <a:off x="7814466" y="4605424"/>
            <a:ext cx="3344581" cy="122294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2853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25CE109E-8BD9-CD56-0240-8DEF943CE9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86" t="-494" r="14792"/>
          <a:stretch/>
        </p:blipFill>
        <p:spPr>
          <a:xfrm>
            <a:off x="1060450" y="2955833"/>
            <a:ext cx="9758872" cy="32307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A4C735-BF12-CB69-0403-FC9791E56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Model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7E12123-B959-229F-FDCC-5FF5AE8C5B27}"/>
              </a:ext>
            </a:extLst>
          </p:cNvPr>
          <p:cNvCxnSpPr>
            <a:cxnSpLocks/>
          </p:cNvCxnSpPr>
          <p:nvPr/>
        </p:nvCxnSpPr>
        <p:spPr>
          <a:xfrm flipH="1">
            <a:off x="2792819" y="806623"/>
            <a:ext cx="2856827" cy="295730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C5ADC45-3875-3865-5052-E044F6C3DC5E}"/>
              </a:ext>
            </a:extLst>
          </p:cNvPr>
          <p:cNvCxnSpPr>
            <a:cxnSpLocks/>
          </p:cNvCxnSpPr>
          <p:nvPr/>
        </p:nvCxnSpPr>
        <p:spPr>
          <a:xfrm flipH="1">
            <a:off x="5039833" y="813890"/>
            <a:ext cx="1681244" cy="215107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Brace 14">
            <a:extLst>
              <a:ext uri="{FF2B5EF4-FFF2-40B4-BE49-F238E27FC236}">
                <a16:creationId xmlns:a16="http://schemas.microsoft.com/office/drawing/2014/main" id="{9CF836E2-FD5E-9ECC-D334-AB5427217B72}"/>
              </a:ext>
            </a:extLst>
          </p:cNvPr>
          <p:cNvSpPr/>
          <p:nvPr/>
        </p:nvSpPr>
        <p:spPr>
          <a:xfrm rot="16200000">
            <a:off x="4726077" y="2182182"/>
            <a:ext cx="502920" cy="2364523"/>
          </a:xfrm>
          <a:prstGeom prst="rightBrace">
            <a:avLst>
              <a:gd name="adj1" fmla="val 33629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F1A1F97-9552-D872-1AF6-FC84C4BCF9A8}"/>
              </a:ext>
            </a:extLst>
          </p:cNvPr>
          <p:cNvCxnSpPr>
            <a:cxnSpLocks/>
          </p:cNvCxnSpPr>
          <p:nvPr/>
        </p:nvCxnSpPr>
        <p:spPr>
          <a:xfrm flipH="1">
            <a:off x="6464595" y="1690688"/>
            <a:ext cx="708838" cy="192521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260D47A-E5FA-ACAA-AAA4-0E24DDFB520A}"/>
              </a:ext>
            </a:extLst>
          </p:cNvPr>
          <p:cNvCxnSpPr>
            <a:cxnSpLocks/>
          </p:cNvCxnSpPr>
          <p:nvPr/>
        </p:nvCxnSpPr>
        <p:spPr>
          <a:xfrm flipH="1">
            <a:off x="8603176" y="1779181"/>
            <a:ext cx="399057" cy="127192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FBF2FA5-C6E2-1F03-9870-2717AE444170}"/>
              </a:ext>
            </a:extLst>
          </p:cNvPr>
          <p:cNvSpPr txBox="1"/>
          <p:nvPr/>
        </p:nvSpPr>
        <p:spPr>
          <a:xfrm>
            <a:off x="428353" y="6386528"/>
            <a:ext cx="16995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20241027 experiment 11.asc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572F09E-946F-59DB-3206-D81E2B3CC2E0}"/>
              </a:ext>
            </a:extLst>
          </p:cNvPr>
          <p:cNvSpPr txBox="1"/>
          <p:nvPr/>
        </p:nvSpPr>
        <p:spPr>
          <a:xfrm>
            <a:off x="11353800" y="6120202"/>
            <a:ext cx="83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LTspice</a:t>
            </a:r>
            <a:endParaRPr lang="en-US" dirty="0"/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D1E6FC86-6CDE-0835-780E-2A4346BAA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3176" y="6327077"/>
            <a:ext cx="2743200" cy="365125"/>
          </a:xfrm>
        </p:spPr>
        <p:txBody>
          <a:bodyPr/>
          <a:lstStyle/>
          <a:p>
            <a:fld id="{5E5D70F2-EF2A-48C9-8162-12667630CBA3}" type="slidenum">
              <a:rPr lang="en-US" smtClean="0"/>
              <a:t>4</a:t>
            </a:fld>
            <a:endParaRPr lang="en-US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E7260FE-8A05-BAB0-146C-68EA7D011BF8}"/>
              </a:ext>
            </a:extLst>
          </p:cNvPr>
          <p:cNvCxnSpPr>
            <a:cxnSpLocks/>
          </p:cNvCxnSpPr>
          <p:nvPr/>
        </p:nvCxnSpPr>
        <p:spPr>
          <a:xfrm flipH="1">
            <a:off x="9129823" y="1639398"/>
            <a:ext cx="574158" cy="132556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ABABC77-9CAA-B360-FFB9-B67FE7A0172E}"/>
              </a:ext>
            </a:extLst>
          </p:cNvPr>
          <p:cNvCxnSpPr>
            <a:cxnSpLocks/>
          </p:cNvCxnSpPr>
          <p:nvPr/>
        </p:nvCxnSpPr>
        <p:spPr>
          <a:xfrm flipH="1">
            <a:off x="7563293" y="2174636"/>
            <a:ext cx="699768" cy="151131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BE9F854-CEB8-2030-EB66-76D6288C1F27}"/>
              </a:ext>
            </a:extLst>
          </p:cNvPr>
          <p:cNvCxnSpPr>
            <a:cxnSpLocks/>
          </p:cNvCxnSpPr>
          <p:nvPr/>
        </p:nvCxnSpPr>
        <p:spPr>
          <a:xfrm flipH="1">
            <a:off x="6967870" y="1017726"/>
            <a:ext cx="974513" cy="27462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6F1EE0F8-4FA0-39F1-304E-D108C577DE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7305" y="165529"/>
            <a:ext cx="5254867" cy="2230637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394D69D-CD48-BEE8-4D84-F5D7451F1E42}"/>
              </a:ext>
            </a:extLst>
          </p:cNvPr>
          <p:cNvCxnSpPr>
            <a:cxnSpLocks/>
          </p:cNvCxnSpPr>
          <p:nvPr/>
        </p:nvCxnSpPr>
        <p:spPr>
          <a:xfrm flipH="1">
            <a:off x="9399181" y="1975359"/>
            <a:ext cx="965644" cy="319206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261751B-4FB0-B40D-DB2D-50B12669FE24}"/>
              </a:ext>
            </a:extLst>
          </p:cNvPr>
          <p:cNvCxnSpPr>
            <a:cxnSpLocks/>
          </p:cNvCxnSpPr>
          <p:nvPr/>
        </p:nvCxnSpPr>
        <p:spPr>
          <a:xfrm flipH="1">
            <a:off x="9790381" y="1134280"/>
            <a:ext cx="574444" cy="197870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1733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276852E-26B2-54BD-6912-BFA121421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398" y="3978295"/>
            <a:ext cx="8229600" cy="20602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66CB49-4D2A-7BA1-0B0E-DB81C15D5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Steady State Voltages (DC side)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91DAF9-D766-EEBA-1654-8CBE0E9E0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5C0A69-D410-38A3-8202-ABEFC01F1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398" y="1553446"/>
            <a:ext cx="8229600" cy="2060223"/>
          </a:xfrm>
          <a:prstGeom prst="rect">
            <a:avLst/>
          </a:prstGeom>
        </p:spPr>
      </p:pic>
      <p:sp>
        <p:nvSpPr>
          <p:cNvPr id="12" name="Right Brace 11">
            <a:extLst>
              <a:ext uri="{FF2B5EF4-FFF2-40B4-BE49-F238E27FC236}">
                <a16:creationId xmlns:a16="http://schemas.microsoft.com/office/drawing/2014/main" id="{19A84E86-0D1C-CD2C-79C4-698BED1AD680}"/>
              </a:ext>
            </a:extLst>
          </p:cNvPr>
          <p:cNvSpPr/>
          <p:nvPr/>
        </p:nvSpPr>
        <p:spPr>
          <a:xfrm rot="5400000">
            <a:off x="2505844" y="3521953"/>
            <a:ext cx="235416" cy="2590608"/>
          </a:xfrm>
          <a:prstGeom prst="rightBrace">
            <a:avLst>
              <a:gd name="adj1" fmla="val 53788"/>
              <a:gd name="adj2" fmla="val 4945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26F7F9-2E4C-759B-4DA4-DE4A0403F07A}"/>
              </a:ext>
            </a:extLst>
          </p:cNvPr>
          <p:cNvSpPr txBox="1"/>
          <p:nvPr/>
        </p:nvSpPr>
        <p:spPr>
          <a:xfrm>
            <a:off x="2257890" y="5008406"/>
            <a:ext cx="9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Six Pulse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631723-0C9F-65C9-6B30-5483EE37E61B}"/>
              </a:ext>
            </a:extLst>
          </p:cNvPr>
          <p:cNvSpPr txBox="1"/>
          <p:nvPr/>
        </p:nvSpPr>
        <p:spPr>
          <a:xfrm>
            <a:off x="9725322" y="1866553"/>
            <a:ext cx="13492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Common </a:t>
            </a:r>
          </a:p>
          <a:p>
            <a:r>
              <a:rPr lang="en-US" dirty="0"/>
              <a:t>Mode</a:t>
            </a:r>
          </a:p>
          <a:p>
            <a:r>
              <a:rPr lang="en-US" dirty="0"/>
              <a:t>Voltage</a:t>
            </a:r>
          </a:p>
          <a:p>
            <a:r>
              <a:rPr lang="en-US" dirty="0"/>
              <a:t>(ref Ground)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21E6B2-8501-B427-016B-982179339F80}"/>
              </a:ext>
            </a:extLst>
          </p:cNvPr>
          <p:cNvSpPr txBox="1"/>
          <p:nvPr/>
        </p:nvSpPr>
        <p:spPr>
          <a:xfrm>
            <a:off x="4799010" y="1259247"/>
            <a:ext cx="2593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DC line-to-ground voltage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674368-F049-D9EA-82A2-E766102553CD}"/>
              </a:ext>
            </a:extLst>
          </p:cNvPr>
          <p:cNvSpPr txBox="1"/>
          <p:nvPr/>
        </p:nvSpPr>
        <p:spPr>
          <a:xfrm>
            <a:off x="4963863" y="3654187"/>
            <a:ext cx="2264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DC line-to-line voltage</a:t>
            </a:r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9EFBC143-A0F7-B357-D829-F119B4862564}"/>
              </a:ext>
            </a:extLst>
          </p:cNvPr>
          <p:cNvSpPr/>
          <p:nvPr/>
        </p:nvSpPr>
        <p:spPr>
          <a:xfrm>
            <a:off x="9332923" y="1803937"/>
            <a:ext cx="418214" cy="1325562"/>
          </a:xfrm>
          <a:prstGeom prst="leftBrace">
            <a:avLst>
              <a:gd name="adj1" fmla="val 28672"/>
              <a:gd name="adj2" fmla="val 5053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97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EE406-1F81-26F6-C057-F23CEA4A0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Neutral to ground voltage (AC Side)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A4A512-B4A9-C2DA-A3B4-FD5B00C4A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F584C3-DD4B-408A-CE6C-B5FEF135A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206" y="2719784"/>
            <a:ext cx="10415588" cy="260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271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EE406-1F81-26F6-C057-F23CEA4A0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Common mode voltage </a:t>
            </a:r>
            <a:br>
              <a:rPr lang="en-US" dirty="0"/>
            </a:br>
            <a:r>
              <a:rPr lang="en-US" dirty="0"/>
              <a:t>(DC neutral ref AC Neutral)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A4A512-B4A9-C2DA-A3B4-FD5B00C4A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2FFF3D-BADA-B341-4243-C78A23983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212" y="2618654"/>
            <a:ext cx="10415588" cy="260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6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BF851-5015-D7A0-939E-224669028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855" y="365125"/>
            <a:ext cx="11720945" cy="1325563"/>
          </a:xfrm>
        </p:spPr>
        <p:txBody>
          <a:bodyPr>
            <a:noAutofit/>
          </a:bodyPr>
          <a:lstStyle/>
          <a:p>
            <a:r>
              <a:rPr lang="en-US" sz="3600" dirty="0"/>
              <a:t>CM Current through Parasitic Capacitances and lamp resistances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E938FD-43CB-EFCB-13CD-85131ADE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8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A3C1AD3-A421-2B63-65F5-92A696E644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24" t="2283" r="37374" b="-3274"/>
          <a:stretch/>
        </p:blipFill>
        <p:spPr>
          <a:xfrm>
            <a:off x="9590979" y="4204567"/>
            <a:ext cx="2390308" cy="156544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540A372-E524-DAE5-DFF6-58BEC03A6EED}"/>
              </a:ext>
            </a:extLst>
          </p:cNvPr>
          <p:cNvSpPr txBox="1"/>
          <p:nvPr/>
        </p:nvSpPr>
        <p:spPr>
          <a:xfrm>
            <a:off x="9590979" y="3835235"/>
            <a:ext cx="2310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Common Mode Model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201541D-16E5-CCA9-BEA0-B0BD1BBA04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262" y="1549369"/>
            <a:ext cx="8229600" cy="221826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9EF1E7F-9FDA-AC5E-8224-9CA70A54B5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1379" y="3878156"/>
            <a:ext cx="8229600" cy="221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421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8231B-2AFB-2C4F-36EE-D4510ACE9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 currents during DC ground fault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20FD19-5C18-BBC7-1A3D-26988FCFA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5B033A-1FBF-20A6-29AE-453031AFF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981" y="1604064"/>
            <a:ext cx="8229600" cy="22182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E5005E9-EB80-F371-3672-7524B257F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981" y="4057668"/>
            <a:ext cx="8229600" cy="22182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4650248-F988-442D-B209-F2BF0BF4CA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649" t="4924" r="34451" b="1"/>
          <a:stretch/>
        </p:blipFill>
        <p:spPr>
          <a:xfrm>
            <a:off x="9220581" y="4526280"/>
            <a:ext cx="2635338" cy="147138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7436018-212E-4D6E-8C61-1B3A18926868}"/>
              </a:ext>
            </a:extLst>
          </p:cNvPr>
          <p:cNvSpPr txBox="1"/>
          <p:nvPr/>
        </p:nvSpPr>
        <p:spPr>
          <a:xfrm>
            <a:off x="9382787" y="4258034"/>
            <a:ext cx="2310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Common Mode Model</a:t>
            </a:r>
          </a:p>
        </p:txBody>
      </p:sp>
    </p:spTree>
    <p:extLst>
      <p:ext uri="{BB962C8B-B14F-4D97-AF65-F5344CB8AC3E}">
        <p14:creationId xmlns:p14="http://schemas.microsoft.com/office/powerpoint/2010/main" val="1646566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3018</TotalTime>
  <Words>236</Words>
  <Application>Microsoft Office PowerPoint</Application>
  <PresentationFormat>Widescreen</PresentationFormat>
  <Paragraphs>63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Experiment 11</vt:lpstr>
      <vt:lpstr>Schematic</vt:lpstr>
      <vt:lpstr>Experiment 11</vt:lpstr>
      <vt:lpstr>Simulation Model</vt:lpstr>
      <vt:lpstr>Steady State Voltages (DC side)</vt:lpstr>
      <vt:lpstr>Neutral to ground voltage (AC Side)</vt:lpstr>
      <vt:lpstr>Common mode voltage  (DC neutral ref AC Neutral)</vt:lpstr>
      <vt:lpstr>CM Current through Parasitic Capacitances and lamp resistances</vt:lpstr>
      <vt:lpstr>CM currents during DC ground fault</vt:lpstr>
      <vt:lpstr>Common Mode Voltages</vt:lpstr>
      <vt:lpstr>Rectifier and load currents</vt:lpstr>
      <vt:lpstr>AC Line to Ground Voltages</vt:lpstr>
      <vt:lpstr>Wrap 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Experiment 1</dc:title>
  <dc:creator>Norbert Doerry</dc:creator>
  <cp:lastModifiedBy>Norbert Doerry</cp:lastModifiedBy>
  <cp:revision>59</cp:revision>
  <dcterms:created xsi:type="dcterms:W3CDTF">2024-06-09T14:03:08Z</dcterms:created>
  <dcterms:modified xsi:type="dcterms:W3CDTF">2025-01-21T20:13:30Z</dcterms:modified>
</cp:coreProperties>
</file>